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98CAF-BAD4-489A-A55F-91D5A813CCB7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541D6-8D64-4C9E-AC04-9BA03DCA81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25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02756" indent="-270291" defTabSz="914485" eaLnBrk="0" hangingPunct="0"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081164" indent="-216233" defTabSz="914485" eaLnBrk="0" hangingPunct="0"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513629" indent="-216233" defTabSz="914485" eaLnBrk="0" hangingPunct="0"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1946095" indent="-216233" defTabSz="914485" eaLnBrk="0" hangingPunct="0"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87A02FEB-1903-4DCC-8EED-0B77B823ACC4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8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0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3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5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8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37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3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2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003C-E3B3-4738-B005-28B99EEE20D0}" type="datetimeFigureOut">
              <a:rPr lang="en-US" smtClean="0"/>
              <a:t>19-Jan-16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0055-E3A3-420C-9412-A5A88E179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0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057400"/>
            <a:ext cx="703103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i="1" dirty="0" smtClean="0">
                <a:solidFill>
                  <a:srgbClr val="C00000"/>
                </a:solidFill>
              </a:rPr>
              <a:t>Criminality in Economic Laws</a:t>
            </a:r>
            <a:endParaRPr lang="en-US" sz="3200" dirty="0" smtClean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2971800"/>
            <a:ext cx="4876800" cy="2514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i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30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200" b="1" i="1" u="sng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800" b="1" i="1" u="sng" dirty="0" smtClean="0"/>
              <a:t>January </a:t>
            </a:r>
            <a:r>
              <a:rPr lang="en-US" sz="1800" b="1" i="1" u="sng" dirty="0" smtClean="0"/>
              <a:t>19, 2016</a:t>
            </a:r>
            <a:endParaRPr lang="en-US" sz="1800" b="1" i="1" u="sng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800" b="1" i="1" u="sng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b="1" i="1" dirty="0" smtClean="0">
                <a:latin typeface="Trebuchet MS" pitchFamily="34" charset="0"/>
              </a:rPr>
              <a:t>SOMASEKHAR SUNDARESAN</a:t>
            </a:r>
            <a:endParaRPr lang="en-US" sz="2400" dirty="0" smtClean="0">
              <a:latin typeface="Trebuchet MS" pitchFamily="34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A50021"/>
                </a:solidFill>
                <a:latin typeface="Trebuchet MS" pitchFamily="34" charset="0"/>
              </a:rPr>
              <a:t>Partner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A50021"/>
                </a:solidFill>
                <a:latin typeface="Trebuchet MS" pitchFamily="34" charset="0"/>
              </a:rPr>
              <a:t>JSA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000" i="1" u="sng" dirty="0" smtClean="0">
              <a:solidFill>
                <a:srgbClr val="A50021"/>
              </a:solidFill>
              <a:latin typeface="Trebuchet MS" pitchFamily="34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1143000" cy="68580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dirty="0">
              <a:latin typeface="Times New Roman" pitchFamily="18" charset="0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143000" y="0"/>
            <a:ext cx="8001000" cy="838200"/>
          </a:xfrm>
          <a:prstGeom prst="rect">
            <a:avLst/>
          </a:prstGeom>
          <a:solidFill>
            <a:srgbClr val="C5CC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 dirty="0">
              <a:latin typeface="Times New Roman" pitchFamily="18" charset="0"/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dirty="0">
              <a:solidFill>
                <a:srgbClr val="080808"/>
              </a:solidFill>
              <a:latin typeface="Times New Roman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905000" y="5715000"/>
            <a:ext cx="65770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latin typeface="Trebuchet MS" pitchFamily="34" charset="0"/>
              </a:rPr>
              <a:t>                    </a:t>
            </a:r>
            <a:r>
              <a:rPr lang="en-US" sz="1600" dirty="0">
                <a:latin typeface="Trebuchet MS" pitchFamily="34" charset="0"/>
              </a:rPr>
              <a:t>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11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CRIMINAL LAWS IN ECONOMICS</a:t>
            </a:r>
            <a:endParaRPr lang="en-US" b="1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Indian political economy entails legislating virtue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Legislative disincentives are thought as solutions</a:t>
            </a:r>
            <a:endParaRPr lang="en-US" sz="2800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Increasing emphasis on criminalizing misconduct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State capacity constraints not always factored in </a:t>
            </a:r>
            <a:endParaRPr lang="en-US" sz="2800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Virtually every business law is criminal law</a:t>
            </a:r>
            <a:endParaRPr lang="en-US" sz="2800" dirty="0">
              <a:solidFill>
                <a:srgbClr val="A50021"/>
              </a:solidFill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Criminal prosecution powers are seldom used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A50021"/>
                </a:solidFill>
                <a:latin typeface="Trebuchet MS" pitchFamily="34" charset="0"/>
              </a:rPr>
              <a:t>Political leverage for the State over business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Every scam leads to clamour for greater powers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A50021"/>
                </a:solidFill>
                <a:latin typeface="Trebuchet MS" pitchFamily="34" charset="0"/>
              </a:rPr>
              <a:t>Lack of debate leads to more severe penal laws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C878E14B-A7CE-4C30-8359-03FEA4C8C395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24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SECURITIES LAWS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SEBI Act provides a good case study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Section 24 criminalizes everything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contravention of every single provision 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of the Act, rules and regulations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Punishable with fine, imprisonment or both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Typically, complainant can only be the regulator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SCRA uses “or by any person” for complainant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Ejudsem Generis may get applied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Composition </a:t>
            </a: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of offences not attracting prison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D0BB5A03-8CA0-49C1-8304-36BF72DC9CBE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0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EXCHANGE CONTROLS</a:t>
            </a:r>
            <a:endParaRPr lang="en-US" b="1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Once, the ultimate criminal business law</a:t>
            </a: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FERA presumed culpable mental state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Criminality abolished in the 2000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Has made a re-entry in 2015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Prevention of Money Laundering Law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List of “Scheduled Offences” enumerate every material economic law</a:t>
            </a:r>
            <a:endParaRPr lang="en-US" i="1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Legislation like COFEPOSA never repealed</a:t>
            </a: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i="1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i="1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2">
              <a:buFont typeface="Wingdings" pitchFamily="2" charset="2"/>
              <a:buChar char="§"/>
            </a:pP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E770B181-E9C7-48BA-8015-64446F017DEB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3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ISSUES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Prosecuting agency to be the complainant</a:t>
            </a: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Private complaint is often the regulatory order </a:t>
            </a:r>
            <a:endParaRPr lang="en-US" i="1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Stringent intervention in company law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Section 212 enables arrest of suspects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Bail prohibited for persons accused of certain offences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Non-obstante provision to override CrPC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Unless public prosecutor has opportunity to oppose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Unless the court is satisfied of reasonable grounds to believe that accused did not commit the offence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21 non-compoundable offences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Minimum term of 3 years for fraud involving public interest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A50021"/>
                </a:solidFill>
                <a:latin typeface="Trebuchet MS" pitchFamily="34" charset="0"/>
              </a:rPr>
              <a:t>SFIO Report to be police officer report in CrPC</a:t>
            </a:r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A50021"/>
                </a:solidFill>
                <a:latin typeface="Trebuchet MS" pitchFamily="34" charset="0"/>
              </a:rPr>
              <a:t>SFIO investigation material can be freely shared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5048E522-8896-4B64-8FC0-F4B0CA0F0E7F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21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CLAMOUR FOR MORE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500" dirty="0" smtClean="0">
                <a:solidFill>
                  <a:srgbClr val="A50021"/>
                </a:solidFill>
                <a:latin typeface="Trebuchet MS" pitchFamily="34" charset="0"/>
              </a:rPr>
              <a:t>SEBI almost got power of search and seizure powers without warrant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3500" dirty="0" smtClean="0">
                <a:solidFill>
                  <a:srgbClr val="A50021"/>
                </a:solidFill>
                <a:latin typeface="Trebuchet MS" pitchFamily="34" charset="0"/>
              </a:rPr>
              <a:t>Despite limitation on account seizure, it is rampant under Sections 11 / 11B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Constitutional validity of freezing accounts not truly tested yet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Future jurisprudence will determine contours of remedial and punitive powers</a:t>
            </a: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5048E522-8896-4B64-8FC0-F4B0CA0F0E7F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COUNTER-INTUITIVE USAGE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en-US" sz="3500" dirty="0" smtClean="0">
                <a:solidFill>
                  <a:srgbClr val="A50021"/>
                </a:solidFill>
                <a:latin typeface="Trebuchet MS" pitchFamily="34" charset="0"/>
              </a:rPr>
              <a:t>Usage of criminal powers very low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Need to convince an independent judge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Civil restraints can inflict far greater injury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Severe commercial debilitation ca</a:t>
            </a: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n be achieved</a:t>
            </a:r>
            <a:endParaRPr lang="en-US" i="1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Higher standard of proof daunting</a:t>
            </a:r>
            <a:endParaRPr lang="en-US" dirty="0" smtClean="0">
              <a:solidFill>
                <a:srgbClr val="A5002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Beyond reasonable doubt seen as beyond all doubt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Preponderance of probability is easy to reduce to conjecture and surmise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Will always be a question of fact and law for courts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A50021"/>
                </a:solidFill>
                <a:latin typeface="Trebuchet MS" pitchFamily="34" charset="0"/>
              </a:rPr>
              <a:t>Parallel in the US in the example of Rajat Gupta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rgbClr val="A50021"/>
                </a:solidFill>
                <a:latin typeface="Trebuchet MS" pitchFamily="34" charset="0"/>
              </a:rPr>
              <a:t>Administrative proceedings vs. Criminal proceedings</a:t>
            </a:r>
            <a:endParaRPr lang="en-US" i="1" dirty="0">
              <a:solidFill>
                <a:srgbClr val="A50021"/>
              </a:solidFill>
              <a:latin typeface="Trebuchet MS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5048E522-8896-4B64-8FC0-F4B0CA0F0E7F}" type="slidenum">
              <a:rPr lang="en-US" sz="1400" smtClean="0">
                <a:latin typeface="Times New Roman" pitchFamily="18" charset="0"/>
              </a:rPr>
              <a:pPr eaLnBrk="1" hangingPunct="1"/>
              <a:t>7</a:t>
            </a:fld>
            <a:endParaRPr lang="en-US" sz="14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0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295400"/>
            <a:ext cx="1143000" cy="5562600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dirty="0">
              <a:latin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219200" y="0"/>
            <a:ext cx="8001000" cy="914400"/>
          </a:xfrm>
          <a:prstGeom prst="rect">
            <a:avLst/>
          </a:prstGeom>
          <a:solidFill>
            <a:srgbClr val="C5CC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dirty="0">
                <a:latin typeface="Arial" charset="0"/>
              </a:rPr>
              <a:t>                         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752600" y="1905000"/>
            <a:ext cx="65770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dirty="0">
              <a:latin typeface="Trebuchet MS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1200" dirty="0">
              <a:latin typeface="Trebuchet MS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1200" dirty="0">
              <a:latin typeface="Trebuchet MS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1200" dirty="0">
              <a:latin typeface="Trebuchet MS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4000" dirty="0">
                <a:latin typeface="Trebuchet MS" pitchFamily="34" charset="0"/>
              </a:rPr>
              <a:t>Q&amp;A</a:t>
            </a:r>
          </a:p>
          <a:p>
            <a:pPr algn="ctr">
              <a:spcBef>
                <a:spcPct val="20000"/>
              </a:spcBef>
            </a:pPr>
            <a:endParaRPr lang="en-US" dirty="0">
              <a:latin typeface="Trebuchet MS" pitchFamily="34" charset="0"/>
            </a:endParaRPr>
          </a:p>
          <a:p>
            <a:pPr algn="ctr">
              <a:spcBef>
                <a:spcPct val="20000"/>
              </a:spcBef>
            </a:pPr>
            <a:endParaRPr lang="en-US" dirty="0">
              <a:latin typeface="Trebuchet MS" pitchFamily="34" charset="0"/>
            </a:endParaRPr>
          </a:p>
          <a:p>
            <a:pPr algn="r">
              <a:spcBef>
                <a:spcPct val="20000"/>
              </a:spcBef>
            </a:pPr>
            <a:r>
              <a:rPr lang="en-US" sz="2000" dirty="0">
                <a:latin typeface="Trebuchet MS" pitchFamily="34" charset="0"/>
              </a:rPr>
              <a:t>somasekhar@jsalaw.com</a:t>
            </a: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533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412</Words>
  <Application>Microsoft Office PowerPoint</Application>
  <PresentationFormat>On-screen Show (4:3)</PresentationFormat>
  <Paragraphs>87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Criminality in Economic Laws</vt:lpstr>
      <vt:lpstr>CRIMINAL LAWS IN ECONOMICS</vt:lpstr>
      <vt:lpstr>SECURITIES LAWS</vt:lpstr>
      <vt:lpstr>EXCHANGE CONTROLS</vt:lpstr>
      <vt:lpstr>PROCESS ISSUES</vt:lpstr>
      <vt:lpstr>CLAMOUR FOR MORE</vt:lpstr>
      <vt:lpstr>COUNTER-INTUITIVE USAGE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Criminality in Economic Laws</dc:title>
  <dc:creator>Somasekhar Sundaresan</dc:creator>
  <cp:lastModifiedBy>Somasekhar Sundaresan</cp:lastModifiedBy>
  <cp:revision>35</cp:revision>
  <dcterms:created xsi:type="dcterms:W3CDTF">2016-01-18T21:06:00Z</dcterms:created>
  <dcterms:modified xsi:type="dcterms:W3CDTF">2016-01-18T22:09:15Z</dcterms:modified>
</cp:coreProperties>
</file>